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64" r:id="rId5"/>
    <p:sldId id="260" r:id="rId6"/>
    <p:sldId id="258" r:id="rId7"/>
    <p:sldId id="259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1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9795-B939-4F8F-B7FA-5AE838A67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3DCD86-0955-4000-AC48-83FCB8319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61FC-2763-440D-8D1D-1818AA76D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2A142-6F46-4F11-9560-4E1C2D2A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33269-B12F-45BD-BF32-F249D062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672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4B33-4BBE-4298-8B82-D4707E76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EBBFE-8401-4E2B-8AEC-DFD14D5C7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47AB2-F799-4407-AE8C-67B5A3CD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0D162-B7F6-499E-B71A-F922F5238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F03E0-53B1-432F-88D0-7B84DD6C3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902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8E7B5-2E28-4CBE-91F9-C15BE15E9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DE8FC-5B5E-4A4B-BBBD-D9895CDC1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0DA22-0C7F-485D-A1D8-4CB74419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08B80-E360-451C-BD92-6E6A9765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EC941-3373-4222-B401-C6F449F6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52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9D90-807B-423A-95A7-7D40E9ED5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14E96-1F38-4E15-B535-E716AB01A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BFEB-B479-4481-8B9C-DD1EAC5F1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FEBC7-39B7-439B-86C7-D471F363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4C08E-E2CF-45C4-BD34-FB5E200E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86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EAC7-0557-47A9-99B4-AB3137F7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85090-40C6-4C8F-87E1-3A98F1762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3A6E2-9757-4449-97A6-44247E08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E18D2-4E5D-4D60-9BF3-C277A12D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D12C1-7468-46B8-93C7-61374C3CB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773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E5CD-39E7-4492-893A-F4A15882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AC8C-258A-42E9-AC70-D31ACB805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4C7EB1-EB02-40C2-8295-631E6446C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44C22-7A5D-44F4-A06B-432F27B9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1C1A5-765B-4303-BC24-70A30333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0F4C3-CED9-4728-A094-65535DA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71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4CAD-A8A8-4C09-BB06-08C8A488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BAB99-C3B8-4840-B62B-7F5D86F9A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8F60D-B217-4D51-A280-F918F889B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C1568-A26D-4DC0-9954-EDAA84196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2988D-C96A-4038-A167-BFA761966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B79F3-8D8A-4EA4-8C92-A4AA2E08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153C0-0B1B-4046-B7F3-26324B23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FEF17-DB56-4279-918A-A7525852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6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7463-505A-4E61-8534-9BEC288B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6C4D8-C498-4B4A-9EF0-99483767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BF0E0-B1E7-4C3B-861E-945633AE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83FE1-C4B6-4D99-9CA5-82748D7D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772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1938B-EB4C-4991-BF9B-A7733554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690A4-4DF0-452D-977E-38E5D034D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4EC23-16C7-4321-AD56-08E0E9E5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454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BB99-77D2-4F5A-8071-EE2D26420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4C2-508F-4C8E-8FF9-DDB99B54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F1DE1-C854-45EE-BAA6-80A6B28C5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0D2AB-3207-4613-A2F9-C21FCD70A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3BC0C-EEA4-448B-A34C-71279518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168FE-7E23-43E2-B5E5-F50ED4BA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8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46E9-BD85-44E0-9B0A-52204E08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2F7EF5-4C00-4FCF-92AB-922EC0C8C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E9B51-663A-4A15-A3B0-517223816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6190F-B77A-4FAD-8D18-5D985F7F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59670-74E7-4F4D-9577-06884D46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7CCD5-7433-4319-8F82-54E46F27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0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C33CE-81DC-4149-A87A-28237B9A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FBF0-D07C-47AC-820B-3D555A77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139CC-744D-4FA6-98DE-488DE0CE0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BAB14-D3FF-4F3B-8D50-4DBE831EA7A3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DC383-9EF5-468B-850B-5EF1565BB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5C7AB-A228-4C4C-A405-FAFF8A7B7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ED180-B635-4927-A801-9053DB703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312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B1CD-A406-4999-9291-ECA2294006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Детектирование контуров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C0C6F6-B977-4CA9-9FF5-F23DE722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Методы компьютерного зрения, занятие 2</a:t>
            </a:r>
          </a:p>
        </p:txBody>
      </p:sp>
    </p:spTree>
    <p:extLst>
      <p:ext uri="{BB962C8B-B14F-4D97-AF65-F5344CB8AC3E}">
        <p14:creationId xmlns:p14="http://schemas.microsoft.com/office/powerpoint/2010/main" val="378619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E59E-DE44-4D93-A8E1-B09D80E0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Детектор Кенни (</a:t>
            </a:r>
            <a:r>
              <a:rPr lang="en-US" dirty="0"/>
              <a:t>Canny Edge Detector)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5E3EC-AA60-48D6-A328-51EB048A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Предобработка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Расчет градиентов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Подавление </a:t>
            </a:r>
            <a:r>
              <a:rPr lang="ru-RU" dirty="0" err="1"/>
              <a:t>немаксимальных</a:t>
            </a:r>
            <a:r>
              <a:rPr lang="ru-RU" dirty="0"/>
              <a:t> значений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Пороговая фильтрация с достраиванием</a:t>
            </a:r>
            <a:r>
              <a:rPr lang="en-US" dirty="0"/>
              <a:t> </a:t>
            </a:r>
            <a:r>
              <a:rPr lang="ru-RU" dirty="0"/>
              <a:t>границ</a:t>
            </a:r>
          </a:p>
        </p:txBody>
      </p:sp>
    </p:spTree>
    <p:extLst>
      <p:ext uri="{BB962C8B-B14F-4D97-AF65-F5344CB8AC3E}">
        <p14:creationId xmlns:p14="http://schemas.microsoft.com/office/powerpoint/2010/main" val="331069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A362-DC56-4AF7-A737-30586185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Предобработка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CC4DC1-B804-4490-99A7-D8E91CC5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473572"/>
            <a:ext cx="10325100" cy="548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0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ADB4-22EA-4C41-9089-E3F905EA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фильтра </a:t>
            </a:r>
            <a:r>
              <a:rPr lang="ru-RU" dirty="0" err="1"/>
              <a:t>Собеля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C38BD7-E036-4188-9DE1-3556F7706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77" y="1690688"/>
            <a:ext cx="9396046" cy="49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421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D391B-3A83-4D4C-8D90-0064BB8F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фильтра </a:t>
            </a:r>
            <a:r>
              <a:rPr lang="ru-RU" dirty="0" err="1"/>
              <a:t>Собеля</a:t>
            </a:r>
            <a:endParaRPr lang="ru-RU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1EAE1F-17C1-4379-82FB-1EC1CEB28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22" y="1690688"/>
            <a:ext cx="5178181" cy="49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3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D52D-E32B-4A9A-A8C5-D25B1D22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Подавление </a:t>
            </a:r>
            <a:r>
              <a:rPr lang="ru-RU" dirty="0" err="1"/>
              <a:t>немаксимальных</a:t>
            </a:r>
            <a:r>
              <a:rPr lang="ru-RU" dirty="0"/>
              <a:t> значений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EEE5F66-B475-4E7F-816E-D68D4DC6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169" y="1690688"/>
            <a:ext cx="5178181" cy="49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7E3C8A9-542C-445C-9DB3-53AE6FA94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6" y="1690688"/>
            <a:ext cx="5178181" cy="496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19C524-1C0C-4655-B49B-593E6829EC00}"/>
              </a:ext>
            </a:extLst>
          </p:cNvPr>
          <p:cNvSpPr/>
          <p:nvPr/>
        </p:nvSpPr>
        <p:spPr>
          <a:xfrm>
            <a:off x="5509487" y="3619500"/>
            <a:ext cx="1002682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3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52C2-11AD-4399-B45E-CF40345F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Пороговая фильтрация с достраиванием границ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2B0463-9C5A-4510-A697-2E6185C2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66" y="1342295"/>
            <a:ext cx="5853234" cy="56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7A65E5E-D6DD-49B4-9974-20B27D4D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" y="1337875"/>
            <a:ext cx="5756519" cy="55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8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A2FC-FA66-4AF8-ADED-D6833237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Итоговый результат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C4A117-A2CF-4DF1-A605-812227429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48"/>
          <a:stretch/>
        </p:blipFill>
        <p:spPr bwMode="auto">
          <a:xfrm>
            <a:off x="0" y="1407469"/>
            <a:ext cx="5467350" cy="548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A341161-54C5-4505-B332-329BDD8F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66" y="1342295"/>
            <a:ext cx="5853234" cy="561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5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0443F-A05B-4E03-98B2-EAF1AF330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Чувствительность к параметрам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D7B7F8D-D4B4-42CF-BF52-EE956622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00" y="1929667"/>
            <a:ext cx="5557416" cy="3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42C74DB2-7432-4D5A-B60F-16E4FA93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29667"/>
            <a:ext cx="5557415" cy="382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89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9E78-CB7F-4B6D-BB84-0B29024A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Holistically-Nested Edge Detection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98225-311D-4DF0-9374-2A2807533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8447" r="10411" b="28767"/>
          <a:stretch/>
        </p:blipFill>
        <p:spPr>
          <a:xfrm>
            <a:off x="57411" y="1963932"/>
            <a:ext cx="6038589" cy="4528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B4773-8BA0-4767-A948-F5CF9510B67E}"/>
              </a:ext>
            </a:extLst>
          </p:cNvPr>
          <p:cNvSpPr txBox="1"/>
          <p:nvPr/>
        </p:nvSpPr>
        <p:spPr>
          <a:xfrm>
            <a:off x="1670538" y="1325563"/>
            <a:ext cx="2112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Структура сети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27662-64AB-4E0D-8D25-E3D1454B3C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54" t="20897" r="12236" b="26923"/>
          <a:stretch/>
        </p:blipFill>
        <p:spPr>
          <a:xfrm>
            <a:off x="6096000" y="2145995"/>
            <a:ext cx="5703277" cy="434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4C42B9-8BDE-456D-8985-6E6BF74B50B7}"/>
              </a:ext>
            </a:extLst>
          </p:cNvPr>
          <p:cNvSpPr txBox="1"/>
          <p:nvPr/>
        </p:nvSpPr>
        <p:spPr>
          <a:xfrm>
            <a:off x="7300546" y="1325562"/>
            <a:ext cx="3126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Пример карт контуров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CACCC-AE26-430A-BCC9-2AF1C7A6A24B}"/>
              </a:ext>
            </a:extLst>
          </p:cNvPr>
          <p:cNvSpPr txBox="1"/>
          <p:nvPr/>
        </p:nvSpPr>
        <p:spPr>
          <a:xfrm>
            <a:off x="-1464" y="648231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https://arxiv.org/pdf/1504.06375.pdf</a:t>
            </a:r>
          </a:p>
        </p:txBody>
      </p:sp>
    </p:spTree>
    <p:extLst>
      <p:ext uri="{BB962C8B-B14F-4D97-AF65-F5344CB8AC3E}">
        <p14:creationId xmlns:p14="http://schemas.microsoft.com/office/powerpoint/2010/main" val="383932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2E33-15FD-4281-9A6B-6B340542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7232AD88-4797-4ACC-BE00-A2097043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54" y="2239107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78841342-CD77-4D7A-9ABD-16600DF0C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5" y="2239107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2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4205-4876-4357-B174-4D6E4C2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контур?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0964577-BDCD-44B4-94B6-F524DEC04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Изображение – дискретная функция значения интенсивности от координат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0964577-BDCD-44B4-94B6-F524DEC04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CE4678A8-FC01-4AE8-A79F-74C01DA4FB8F}"/>
              </a:ext>
            </a:extLst>
          </p:cNvPr>
          <p:cNvSpPr/>
          <p:nvPr/>
        </p:nvSpPr>
        <p:spPr>
          <a:xfrm>
            <a:off x="5829300" y="4001294"/>
            <a:ext cx="933450" cy="856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2790497-E144-415E-818E-1AC7C5A7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2" y="2891642"/>
            <a:ext cx="5238460" cy="360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CAE3E1-2CD0-42B2-A129-9120E60E3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t="9931" r="15635" b="8310"/>
          <a:stretch/>
        </p:blipFill>
        <p:spPr bwMode="auto">
          <a:xfrm>
            <a:off x="6975773" y="2895914"/>
            <a:ext cx="4378027" cy="33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64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09199-723A-4B51-A384-B3D2772A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на семестр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000779-DED2-4D35-9A4A-1174C0BDB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214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B3F42C-7E7C-4913-8C85-9FE6B69B3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Детектирование и распознавание дорожных знаков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BEF5A9-1E7A-48AD-BCA0-FAE87A672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520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Выборка: </a:t>
            </a:r>
            <a:r>
              <a:rPr lang="en-US" dirty="0" err="1"/>
              <a:t>Mapillary</a:t>
            </a:r>
            <a:r>
              <a:rPr lang="en-US" dirty="0"/>
              <a:t> Traffic Sign Dataset</a:t>
            </a:r>
            <a:endParaRPr lang="ru-RU" dirty="0"/>
          </a:p>
          <a:p>
            <a:r>
              <a:rPr lang="ru-RU" dirty="0"/>
              <a:t>Ограниченное подмножество знаков</a:t>
            </a:r>
          </a:p>
          <a:p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truck driving down a dirt road&#10;&#10;Description automatically generated">
            <a:extLst>
              <a:ext uri="{FF2B5EF4-FFF2-40B4-BE49-F238E27FC236}">
                <a16:creationId xmlns:a16="http://schemas.microsoft.com/office/drawing/2014/main" id="{83169D17-75BC-4C35-A4D3-7021843A1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5" y="2925763"/>
            <a:ext cx="4847168" cy="3635376"/>
          </a:xfrm>
          <a:prstGeom prst="rect">
            <a:avLst/>
          </a:prstGeom>
        </p:spPr>
      </p:pic>
      <p:pic>
        <p:nvPicPr>
          <p:cNvPr id="9" name="Picture 8" descr="A car stopped at a traffic light sitting on the side of a road&#10;&#10;Description automatically generated">
            <a:extLst>
              <a:ext uri="{FF2B5EF4-FFF2-40B4-BE49-F238E27FC236}">
                <a16:creationId xmlns:a16="http://schemas.microsoft.com/office/drawing/2014/main" id="{3E3F9B04-07AE-4292-AE5F-33F978D3D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16" y="2925762"/>
            <a:ext cx="4847170" cy="36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BC11-F99D-4736-ACA9-353EA387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1FD5-01A3-43E5-85BA-50B5503D9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Граница интенсивности пикселей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Резкое изменение интенсивностей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Очертания некоторого предмета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530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4205-4876-4357-B174-4D6E4C2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контур?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F2DC5C-48BB-49FC-960B-8A621542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9351"/>
            <a:ext cx="6062955" cy="404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6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6C6-A072-478F-8E0D-C6069115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ответов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F3047-606A-4013-812C-30C8CB7A0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97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4205-4876-4357-B174-4D6E4C24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контур?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F2DC5C-48BB-49FC-960B-8A621542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21177"/>
            <a:ext cx="342543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86D04A-E1A3-46BD-9BDC-0CF31CD1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206875"/>
            <a:ext cx="3425438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11B0A7-6552-4C22-A0A1-F704911CD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57" y="1491945"/>
            <a:ext cx="3425438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CA42FDD-F478-4824-A969-0AAF0CC2C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358" y="4206875"/>
            <a:ext cx="3425438" cy="228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64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DC45-E03E-43D1-BD6C-0F001862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Методы выделения контуров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4822B-F0FA-455F-9DE1-C74D54962CBE}"/>
              </a:ext>
            </a:extLst>
          </p:cNvPr>
          <p:cNvSpPr txBox="1"/>
          <p:nvPr/>
        </p:nvSpPr>
        <p:spPr>
          <a:xfrm>
            <a:off x="1114309" y="2521685"/>
            <a:ext cx="2101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«Ранние» работы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1466F-57BA-4C14-84EE-AE2275046040}"/>
              </a:ext>
            </a:extLst>
          </p:cNvPr>
          <p:cNvSpPr txBox="1"/>
          <p:nvPr/>
        </p:nvSpPr>
        <p:spPr>
          <a:xfrm>
            <a:off x="492955" y="3831639"/>
            <a:ext cx="3328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Лапласиан от </a:t>
            </a:r>
            <a:r>
              <a:rPr lang="ru-RU" sz="2000" b="1" dirty="0" err="1"/>
              <a:t>Гауссиана</a:t>
            </a:r>
            <a:endParaRPr lang="ru-RU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Фильтр </a:t>
            </a:r>
            <a:r>
              <a:rPr lang="ru-RU" sz="2000" b="1" dirty="0" err="1"/>
              <a:t>Собеля</a:t>
            </a:r>
            <a:endParaRPr lang="ru-RU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8A4E1-B919-4F65-8A89-9C9900862432}"/>
              </a:ext>
            </a:extLst>
          </p:cNvPr>
          <p:cNvSpPr txBox="1"/>
          <p:nvPr/>
        </p:nvSpPr>
        <p:spPr>
          <a:xfrm>
            <a:off x="367054" y="5366175"/>
            <a:ext cx="3596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Детектор границ Кенни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86CDB6-80E1-46FB-A195-F44DED3837E4}"/>
              </a:ext>
            </a:extLst>
          </p:cNvPr>
          <p:cNvCxnSpPr>
            <a:stCxn id="2" idx="2"/>
            <a:endCxn id="4" idx="0"/>
          </p:cNvCxnSpPr>
          <p:nvPr/>
        </p:nvCxnSpPr>
        <p:spPr>
          <a:xfrm flipH="1">
            <a:off x="2165110" y="1690688"/>
            <a:ext cx="3930890" cy="83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9DCE91-7095-47F5-99B4-774FC92C56A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157065" y="2921795"/>
            <a:ext cx="8045" cy="90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19DBD9-B466-4D6E-8C38-ED737C1AA881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157065" y="4539525"/>
            <a:ext cx="8046" cy="82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87E07E-2D00-4738-902F-BC32D85D9A27}"/>
              </a:ext>
            </a:extLst>
          </p:cNvPr>
          <p:cNvCxnSpPr>
            <a:cxnSpLocks/>
            <a:stCxn id="2" idx="2"/>
            <a:endCxn id="35" idx="0"/>
          </p:cNvCxnSpPr>
          <p:nvPr/>
        </p:nvCxnSpPr>
        <p:spPr>
          <a:xfrm>
            <a:off x="6096000" y="1690688"/>
            <a:ext cx="0" cy="95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6CCBEF-CA27-4793-95AD-7FB07B7EF945}"/>
              </a:ext>
            </a:extLst>
          </p:cNvPr>
          <p:cNvSpPr txBox="1"/>
          <p:nvPr/>
        </p:nvSpPr>
        <p:spPr>
          <a:xfrm>
            <a:off x="8038581" y="2351782"/>
            <a:ext cx="399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Методы, основанные на обучении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FA9E7-7135-446C-B449-D769B1E7DC7F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6096000" y="1690688"/>
            <a:ext cx="3938935" cy="661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E8AC5AF-B019-4E1F-B43D-266972E8EE18}"/>
              </a:ext>
            </a:extLst>
          </p:cNvPr>
          <p:cNvSpPr txBox="1"/>
          <p:nvPr/>
        </p:nvSpPr>
        <p:spPr>
          <a:xfrm>
            <a:off x="5000626" y="2644821"/>
            <a:ext cx="21907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Теоретико-информационные методы оценки вручную разработанных признаков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1A2545-4537-4029-AE54-31650B38689E}"/>
              </a:ext>
            </a:extLst>
          </p:cNvPr>
          <p:cNvSpPr txBox="1"/>
          <p:nvPr/>
        </p:nvSpPr>
        <p:spPr>
          <a:xfrm>
            <a:off x="10594650" y="3815636"/>
            <a:ext cx="1518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Глубокое обучение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343886-8ADC-4621-94C0-1E0033BE6D5C}"/>
              </a:ext>
            </a:extLst>
          </p:cNvPr>
          <p:cNvSpPr txBox="1"/>
          <p:nvPr/>
        </p:nvSpPr>
        <p:spPr>
          <a:xfrm>
            <a:off x="7841124" y="3798333"/>
            <a:ext cx="226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«Классическое» обучение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D7E5D63-6B5A-4922-AAB0-D01CBFC6C0AE}"/>
              </a:ext>
            </a:extLst>
          </p:cNvPr>
          <p:cNvCxnSpPr>
            <a:stCxn id="27" idx="2"/>
            <a:endCxn id="48" idx="0"/>
          </p:cNvCxnSpPr>
          <p:nvPr/>
        </p:nvCxnSpPr>
        <p:spPr>
          <a:xfrm flipH="1">
            <a:off x="8976090" y="2751892"/>
            <a:ext cx="1058845" cy="1046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0B2908-BD38-458D-9F29-9A6C34C1A920}"/>
              </a:ext>
            </a:extLst>
          </p:cNvPr>
          <p:cNvCxnSpPr>
            <a:stCxn id="27" idx="2"/>
            <a:endCxn id="42" idx="0"/>
          </p:cNvCxnSpPr>
          <p:nvPr/>
        </p:nvCxnSpPr>
        <p:spPr>
          <a:xfrm>
            <a:off x="10034935" y="2751892"/>
            <a:ext cx="1318865" cy="1063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139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719B-0078-4414-A9C9-DDE35DB7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Ранние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33F8F-DBD8-4B1B-85DB-144E1CB17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Простейшие фильтры границ основаны на оценке «производных» от изображения</a:t>
            </a:r>
          </a:p>
          <a:p>
            <a:pPr lvl="1"/>
            <a:r>
              <a:rPr lang="ru-RU" dirty="0"/>
              <a:t>Фильтр </a:t>
            </a:r>
            <a:r>
              <a:rPr lang="ru-RU" dirty="0" err="1"/>
              <a:t>Собеля</a:t>
            </a:r>
            <a:r>
              <a:rPr lang="ru-RU" dirty="0"/>
              <a:t> – первая производная</a:t>
            </a:r>
          </a:p>
          <a:p>
            <a:pPr lvl="1"/>
            <a:r>
              <a:rPr lang="ru-RU" sz="2400" dirty="0"/>
              <a:t>Лапласиан от </a:t>
            </a:r>
            <a:r>
              <a:rPr lang="ru-RU" sz="2400" dirty="0" err="1"/>
              <a:t>Гауссиана</a:t>
            </a:r>
            <a:r>
              <a:rPr lang="ru-RU" sz="2400" dirty="0"/>
              <a:t> – вторая производная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r>
              <a:rPr lang="ru-RU" dirty="0"/>
              <a:t>Вход и выход – изображения в градациях серого</a:t>
            </a:r>
          </a:p>
          <a:p>
            <a:pPr lvl="1"/>
            <a:r>
              <a:rPr lang="ru-RU" dirty="0"/>
              <a:t>Вход – входное изображения</a:t>
            </a:r>
          </a:p>
          <a:p>
            <a:pPr lvl="1"/>
            <a:r>
              <a:rPr lang="ru-RU" dirty="0"/>
              <a:t>Выход – карта «откликов»</a:t>
            </a:r>
          </a:p>
        </p:txBody>
      </p:sp>
    </p:spTree>
    <p:extLst>
      <p:ext uri="{BB962C8B-B14F-4D97-AF65-F5344CB8AC3E}">
        <p14:creationId xmlns:p14="http://schemas.microsoft.com/office/powerpoint/2010/main" val="226384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6F2C-1625-418E-8CB3-DCE0D191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 </a:t>
            </a:r>
            <a:r>
              <a:rPr lang="ru-RU" dirty="0" err="1"/>
              <a:t>Собеля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90C784-CE76-4FA1-B425-06305AE2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237" y="3982145"/>
            <a:ext cx="7381875" cy="2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652E5-14C5-427B-8F21-A9F1700DD304}"/>
              </a:ext>
            </a:extLst>
          </p:cNvPr>
          <p:cNvCxnSpPr/>
          <p:nvPr/>
        </p:nvCxnSpPr>
        <p:spPr>
          <a:xfrm>
            <a:off x="3811589" y="4149726"/>
            <a:ext cx="0" cy="2209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55F92D9C-F788-4B21-901E-1C476677D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4156074"/>
            <a:ext cx="3568700" cy="24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C485834-E543-4B7B-BCBF-D5E81170DF34}"/>
              </a:ext>
            </a:extLst>
          </p:cNvPr>
          <p:cNvSpPr/>
          <p:nvPr/>
        </p:nvSpPr>
        <p:spPr>
          <a:xfrm>
            <a:off x="7605713" y="4953000"/>
            <a:ext cx="81915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16F264C-9349-4C21-8021-869000E6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45" y="1392163"/>
            <a:ext cx="3248287" cy="22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440467A7-184D-428A-8110-8BC7AA55A343}"/>
              </a:ext>
            </a:extLst>
          </p:cNvPr>
          <p:cNvSpPr/>
          <p:nvPr/>
        </p:nvSpPr>
        <p:spPr>
          <a:xfrm>
            <a:off x="3705225" y="3578225"/>
            <a:ext cx="381000" cy="571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867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194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Детектирование контуров</vt:lpstr>
      <vt:lpstr>Что такое контур?</vt:lpstr>
      <vt:lpstr>PowerPoint Presentation</vt:lpstr>
      <vt:lpstr>Что такое контур?</vt:lpstr>
      <vt:lpstr>Варианты ответов</vt:lpstr>
      <vt:lpstr>Что такое контур?</vt:lpstr>
      <vt:lpstr>Методы выделения контуров</vt:lpstr>
      <vt:lpstr>Ранние работы</vt:lpstr>
      <vt:lpstr>Фильтр Собеля</vt:lpstr>
      <vt:lpstr>Детектор Кенни (Canny Edge Detector)</vt:lpstr>
      <vt:lpstr>Предобработка</vt:lpstr>
      <vt:lpstr>Применение фильтра Собеля</vt:lpstr>
      <vt:lpstr>Применение фильтра Собеля</vt:lpstr>
      <vt:lpstr>Подавление немаксимальных значений</vt:lpstr>
      <vt:lpstr>Пороговая фильтрация с достраиванием границ</vt:lpstr>
      <vt:lpstr>Итоговый результат</vt:lpstr>
      <vt:lpstr>Чувствительность к параметрам</vt:lpstr>
      <vt:lpstr>Holistically-Nested Edge Detection</vt:lpstr>
      <vt:lpstr>Результат</vt:lpstr>
      <vt:lpstr>Задача на семестр</vt:lpstr>
      <vt:lpstr>Детектирование и распознавание дорожных знаков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контуров</dc:title>
  <dc:creator>Veselov Anton</dc:creator>
  <cp:lastModifiedBy>Veselov Anton</cp:lastModifiedBy>
  <cp:revision>38</cp:revision>
  <dcterms:created xsi:type="dcterms:W3CDTF">2020-09-16T16:32:27Z</dcterms:created>
  <dcterms:modified xsi:type="dcterms:W3CDTF">2020-09-17T20:14:21Z</dcterms:modified>
</cp:coreProperties>
</file>